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Quattrocento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  <p:embeddedFont>
      <p:font typeface="Poppi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11" Type="http://schemas.openxmlformats.org/officeDocument/2006/relationships/slide" Target="slides/slide7.xml"/><Relationship Id="rId22" Type="http://schemas.openxmlformats.org/officeDocument/2006/relationships/font" Target="fonts/Poppins-boldItalic.fntdata"/><Relationship Id="rId10" Type="http://schemas.openxmlformats.org/officeDocument/2006/relationships/slide" Target="slides/slide6.xml"/><Relationship Id="rId21" Type="http://schemas.openxmlformats.org/officeDocument/2006/relationships/font" Target="fonts/Poppins-italic.fntdata"/><Relationship Id="rId13" Type="http://schemas.openxmlformats.org/officeDocument/2006/relationships/font" Target="fonts/Quattrocento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font" Target="fonts/Quattrocento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Poppins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" name="Google Shape;2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hyperlink" Target="https://www.kaggle.com/datasets/ismailpromus/skin-diseases-image-dataset" TargetMode="External"/><Relationship Id="rId5" Type="http://schemas.openxmlformats.org/officeDocument/2006/relationships/hyperlink" Target="https://dermnetnz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" name="Google Shape;1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3"/>
          <p:cNvSpPr/>
          <p:nvPr/>
        </p:nvSpPr>
        <p:spPr>
          <a:xfrm>
            <a:off x="5757750" y="773300"/>
            <a:ext cx="8078700" cy="25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4991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6162"/>
              <a:buFont typeface="Poppins"/>
              <a:buNone/>
            </a:pPr>
            <a:r>
              <a:rPr b="1" i="0" lang="en-US" sz="6162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Medical Image Ge</a:t>
            </a:r>
            <a:r>
              <a:rPr b="1" lang="en-US" sz="6162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n</a:t>
            </a:r>
            <a:r>
              <a:rPr b="1" i="0" lang="en-US" sz="6162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i="0" sz="6162" u="none" cap="none" strike="noStrike">
              <a:solidFill>
                <a:srgbClr val="F2F2F3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marR="0" rtl="0" algn="ctr">
              <a:lnSpc>
                <a:spcPct val="124991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6162"/>
              <a:buFont typeface="Poppins"/>
              <a:buNone/>
            </a:pPr>
            <a:r>
              <a:rPr i="0" lang="en-US" sz="3000" u="none" cap="none" strike="noStrike">
                <a:solidFill>
                  <a:srgbClr val="F2F2F3"/>
                </a:solidFill>
                <a:latin typeface="Quattrocento"/>
                <a:ea typeface="Quattrocento"/>
                <a:cs typeface="Quattrocento"/>
                <a:sym typeface="Quattrocento"/>
              </a:rPr>
              <a:t>Generating Skin Rashes Images from Textual Prompts</a:t>
            </a:r>
            <a:endParaRPr i="0" sz="3000" u="none" cap="none" strike="noStrike">
              <a:solidFill>
                <a:schemeClr val="dk1"/>
              </a:solidFill>
              <a:latin typeface="Quattrocento"/>
              <a:ea typeface="Quattrocento"/>
              <a:cs typeface="Quattrocento"/>
              <a:sym typeface="Quattrocento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5757750" y="3947150"/>
            <a:ext cx="8333100" cy="17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b="0" i="0" lang="en-US" sz="1786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This presentation will explore a novel approach to generating realistic medical images of common skin rashes based on textual descriptions. By leveraging advanced AI techniques, we aim to create a powerful tool for medical education, diagnosis, and research.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b="0" l="27777" r="27777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/>
          <p:nvPr/>
        </p:nvSpPr>
        <p:spPr>
          <a:xfrm>
            <a:off x="6236494" y="762238"/>
            <a:ext cx="7643813" cy="133945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05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219"/>
              <a:buFont typeface="Poppins"/>
              <a:buNone/>
            </a:pPr>
            <a:r>
              <a:rPr b="1" lang="en-US" sz="4219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Problem Statement </a:t>
            </a:r>
            <a:r>
              <a:rPr b="1" lang="en-US" sz="4219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&amp;</a:t>
            </a:r>
            <a:r>
              <a:rPr b="1" lang="en-US" sz="4219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 Significance</a:t>
            </a:r>
            <a:endParaRPr b="1" sz="4219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6236494" y="2664262"/>
            <a:ext cx="482203" cy="482203"/>
          </a:xfrm>
          <a:prstGeom prst="roundRect">
            <a:avLst>
              <a:gd fmla="val 18668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4"/>
          <p:cNvSpPr/>
          <p:nvPr/>
        </p:nvSpPr>
        <p:spPr>
          <a:xfrm flipH="1">
            <a:off x="6307132" y="2664250"/>
            <a:ext cx="262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31"/>
              <a:buFont typeface="Poppins"/>
              <a:buNone/>
            </a:pPr>
            <a:r>
              <a:rPr b="1" i="0" lang="en-US" sz="2531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1" i="0" sz="253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6933000" y="2664246"/>
            <a:ext cx="2992500" cy="8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10"/>
              <a:buFont typeface="Poppins"/>
              <a:buNone/>
            </a:pPr>
            <a:r>
              <a:rPr b="1" lang="en-US" sz="2110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Easier Understanding without assistance</a:t>
            </a:r>
            <a:endParaRPr b="1" i="0" sz="211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6933000" y="3878125"/>
            <a:ext cx="3714600" cy="16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4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87"/>
              <a:buFont typeface="Roboto"/>
              <a:buNone/>
            </a:pPr>
            <a:r>
              <a:rPr lang="en-US" sz="1687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Enable remote diagnosis and monitoring of skin conditions, improving access to healthcare.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10165556" y="2664262"/>
            <a:ext cx="482203" cy="482203"/>
          </a:xfrm>
          <a:prstGeom prst="roundRect">
            <a:avLst>
              <a:gd fmla="val 18668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4"/>
          <p:cNvSpPr/>
          <p:nvPr/>
        </p:nvSpPr>
        <p:spPr>
          <a:xfrm>
            <a:off x="10132904" y="2662786"/>
            <a:ext cx="547500" cy="4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31"/>
              <a:buFont typeface="Poppins"/>
              <a:buNone/>
            </a:pPr>
            <a:r>
              <a:rPr b="1" i="0" lang="en-US" sz="2531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1" i="0" sz="253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10862050" y="2664250"/>
            <a:ext cx="3480600" cy="79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10"/>
              <a:buFont typeface="Poppins"/>
              <a:buNone/>
            </a:pPr>
            <a:r>
              <a:rPr b="1" i="0" lang="en-US" sz="2110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Enhance Medical Education and Training</a:t>
            </a:r>
            <a:endParaRPr b="1" i="0" sz="211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10862050" y="3625875"/>
            <a:ext cx="3714600" cy="19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4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87"/>
              <a:buFont typeface="Roboto"/>
              <a:buNone/>
            </a:pPr>
            <a:r>
              <a:rPr b="0" i="0" lang="en-US" sz="1687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Provide a valuable resource for medical students, practitioners, and researchers to learn about and analyze various skin conditions.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6236494" y="5975271"/>
            <a:ext cx="482203" cy="482203"/>
          </a:xfrm>
          <a:prstGeom prst="roundRect">
            <a:avLst>
              <a:gd fmla="val 18668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4"/>
          <p:cNvSpPr/>
          <p:nvPr/>
        </p:nvSpPr>
        <p:spPr>
          <a:xfrm>
            <a:off x="6272851" y="5981875"/>
            <a:ext cx="409500" cy="3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531"/>
              <a:buFont typeface="Poppins"/>
              <a:buNone/>
            </a:pPr>
            <a:r>
              <a:rPr b="1" i="0" lang="en-US" sz="2531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1" i="0" sz="2531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6932996" y="5975275"/>
            <a:ext cx="6388200" cy="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6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10"/>
              <a:buFont typeface="Poppins"/>
              <a:buNone/>
            </a:pPr>
            <a:r>
              <a:rPr b="1" i="0" lang="en-US" sz="2110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Support Diagnosis and Research</a:t>
            </a:r>
            <a:endParaRPr b="1" i="0" sz="211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4"/>
          <p:cNvSpPr/>
          <p:nvPr/>
        </p:nvSpPr>
        <p:spPr>
          <a:xfrm>
            <a:off x="6933009" y="6438662"/>
            <a:ext cx="6947297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4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87"/>
              <a:buFont typeface="Roboto"/>
              <a:buNone/>
            </a:pPr>
            <a:r>
              <a:rPr b="0" i="0" lang="en-US" sz="1687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generated images can help in developing and testing algorithms for automated skin rash detection and diagnosis, as well as furthering medical research.</a:t>
            </a:r>
            <a:endParaRPr b="0" i="0" sz="1687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4630400" cy="2258139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/>
          <p:nvPr/>
        </p:nvSpPr>
        <p:spPr>
          <a:xfrm>
            <a:off x="1342204" y="2755575"/>
            <a:ext cx="68577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3556"/>
              <a:buFont typeface="Poppins"/>
              <a:buNone/>
            </a:pPr>
            <a:r>
              <a:rPr b="0" i="0" lang="en-US" sz="3556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Technical Approach</a:t>
            </a:r>
            <a:endParaRPr b="0" i="0" sz="355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1342192" y="5661541"/>
            <a:ext cx="11946017" cy="22860"/>
          </a:xfrm>
          <a:prstGeom prst="roundRect">
            <a:avLst>
              <a:gd fmla="val 331920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5"/>
          <p:cNvSpPr/>
          <p:nvPr/>
        </p:nvSpPr>
        <p:spPr>
          <a:xfrm>
            <a:off x="4272082" y="5029319"/>
            <a:ext cx="22860" cy="632222"/>
          </a:xfrm>
          <a:prstGeom prst="roundRect">
            <a:avLst>
              <a:gd fmla="val 331920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5"/>
          <p:cNvSpPr/>
          <p:nvPr/>
        </p:nvSpPr>
        <p:spPr>
          <a:xfrm>
            <a:off x="4080272" y="5458301"/>
            <a:ext cx="406479" cy="406479"/>
          </a:xfrm>
          <a:prstGeom prst="roundRect">
            <a:avLst>
              <a:gd fmla="val 1866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5"/>
          <p:cNvSpPr/>
          <p:nvPr/>
        </p:nvSpPr>
        <p:spPr>
          <a:xfrm>
            <a:off x="3955313" y="5469725"/>
            <a:ext cx="6564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34"/>
              <a:buFont typeface="Poppins"/>
              <a:buNone/>
            </a:pPr>
            <a:r>
              <a:rPr b="1" i="0" lang="en-US" sz="2134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1" i="0" sz="21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3154442" y="3591044"/>
            <a:ext cx="2258139" cy="282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2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78"/>
              <a:buFont typeface="Poppins"/>
              <a:buNone/>
            </a:pPr>
            <a:r>
              <a:rPr b="1" i="0" lang="en-US" sz="177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Data Collection</a:t>
            </a:r>
            <a:endParaRPr b="1" i="0" sz="17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218700" y="3932825"/>
            <a:ext cx="7299600" cy="8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994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23"/>
              <a:buFont typeface="Roboto"/>
              <a:buNone/>
            </a:pP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Collected data from skin disease dataset from kaggle(</a:t>
            </a:r>
            <a:r>
              <a:rPr lang="en-US" sz="1423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https://www.kaggle.com/datasets/ismailpromus/skin-diseases-image-dataset</a:t>
            </a: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sz="1423">
              <a:solidFill>
                <a:srgbClr val="E5E0D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5994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23"/>
              <a:buFont typeface="Roboto"/>
              <a:buNone/>
            </a:pP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with 2000 images in each rash type  and also scraped data from dermnet site('</a:t>
            </a:r>
            <a:r>
              <a:rPr lang="en-US" sz="1423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https://dermnetnz.org</a:t>
            </a: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b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423">
              <a:solidFill>
                <a:srgbClr val="E5E0D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ctr">
              <a:lnSpc>
                <a:spcPct val="15994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23"/>
              <a:buFont typeface="Roboto"/>
              <a:buNone/>
            </a:pPr>
            <a:r>
              <a:t/>
            </a:r>
            <a:endParaRPr sz="1423">
              <a:solidFill>
                <a:srgbClr val="E5E0D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7303651" y="5661541"/>
            <a:ext cx="22860" cy="632222"/>
          </a:xfrm>
          <a:prstGeom prst="roundRect">
            <a:avLst>
              <a:gd fmla="val 331920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7111841" y="5458301"/>
            <a:ext cx="406479" cy="406479"/>
          </a:xfrm>
          <a:prstGeom prst="roundRect">
            <a:avLst>
              <a:gd fmla="val 1866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7111800" y="5469725"/>
            <a:ext cx="406500" cy="5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34"/>
              <a:buFont typeface="Poppins"/>
              <a:buNone/>
            </a:pPr>
            <a:r>
              <a:rPr b="1" i="0" lang="en-US" sz="2134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1" i="0" sz="21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6186011" y="6474500"/>
            <a:ext cx="2258139" cy="282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2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78"/>
              <a:buFont typeface="Poppins"/>
              <a:buNone/>
            </a:pPr>
            <a:r>
              <a:rPr b="1" i="0" lang="en-US" sz="177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Model Training</a:t>
            </a:r>
            <a:endParaRPr b="1" i="0" sz="17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5"/>
          <p:cNvSpPr/>
          <p:nvPr/>
        </p:nvSpPr>
        <p:spPr>
          <a:xfrm>
            <a:off x="4554379" y="6865144"/>
            <a:ext cx="5521523" cy="866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994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23"/>
              <a:buFont typeface="Roboto"/>
              <a:buNone/>
            </a:pP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Fine Tuned the clip component while training it with skin images and used a pretrained model to generate images</a:t>
            </a:r>
            <a:endParaRPr b="0" i="0" sz="14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10335339" y="5029319"/>
            <a:ext cx="22860" cy="632222"/>
          </a:xfrm>
          <a:prstGeom prst="roundRect">
            <a:avLst>
              <a:gd fmla="val 331920" name="adj"/>
            </a:avLst>
          </a:prstGeom>
          <a:solidFill>
            <a:srgbClr val="5656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5"/>
          <p:cNvSpPr/>
          <p:nvPr/>
        </p:nvSpPr>
        <p:spPr>
          <a:xfrm>
            <a:off x="10143530" y="5458301"/>
            <a:ext cx="406479" cy="406479"/>
          </a:xfrm>
          <a:prstGeom prst="roundRect">
            <a:avLst>
              <a:gd fmla="val 1866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5"/>
          <p:cNvSpPr/>
          <p:nvPr/>
        </p:nvSpPr>
        <p:spPr>
          <a:xfrm>
            <a:off x="10143455" y="5469726"/>
            <a:ext cx="406500" cy="4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134"/>
              <a:buFont typeface="Poppins"/>
              <a:buNone/>
            </a:pPr>
            <a:r>
              <a:rPr b="1" i="0" lang="en-US" sz="2134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1" i="0" sz="213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5"/>
          <p:cNvSpPr/>
          <p:nvPr/>
        </p:nvSpPr>
        <p:spPr>
          <a:xfrm>
            <a:off x="9217700" y="3591050"/>
            <a:ext cx="3363600" cy="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502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78"/>
              <a:buFont typeface="Poppins"/>
              <a:buNone/>
            </a:pPr>
            <a:r>
              <a:rPr b="1" i="0" lang="en-US" sz="177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Image Generation</a:t>
            </a:r>
            <a:endParaRPr b="1" i="0" sz="177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7586067" y="3981688"/>
            <a:ext cx="5521523" cy="8668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5994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423"/>
              <a:buFont typeface="Roboto"/>
              <a:buNone/>
            </a:pPr>
            <a:r>
              <a:rPr b="0" i="0" lang="en-US" sz="1423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 the </a:t>
            </a: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pretrained </a:t>
            </a:r>
            <a:r>
              <a:rPr b="0" i="0" lang="en-US" sz="1423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model to generate </a:t>
            </a:r>
            <a:r>
              <a:rPr lang="en-US" sz="1423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realistic</a:t>
            </a:r>
            <a:r>
              <a:rPr b="0" i="0" lang="en-US" sz="1423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 skin rash images based on new textual prompts, controlling for rash type, skin color, and affected area.</a:t>
            </a:r>
            <a:endParaRPr b="0" i="0" sz="142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6"/>
          <p:cNvSpPr/>
          <p:nvPr/>
        </p:nvSpPr>
        <p:spPr>
          <a:xfrm>
            <a:off x="793802" y="937575"/>
            <a:ext cx="66810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4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65"/>
              <a:buFont typeface="Poppins"/>
              <a:buNone/>
            </a:pPr>
            <a:r>
              <a:rPr b="1" i="0" lang="en-US" sz="4465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System Architecture</a:t>
            </a:r>
            <a:endParaRPr b="1" i="0" sz="4465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5" name="Google Shape;75;p6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Text Prompt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6"/>
          <p:cNvSpPr/>
          <p:nvPr/>
        </p:nvSpPr>
        <p:spPr>
          <a:xfrm>
            <a:off x="793790" y="4215408"/>
            <a:ext cx="3978116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b="0" i="0" lang="en-US" sz="1786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Users input a textual description of the desired skin rash, including the type, skin color, and affected area.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6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Generative Model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6"/>
          <p:cNvSpPr/>
          <p:nvPr/>
        </p:nvSpPr>
        <p:spPr>
          <a:xfrm>
            <a:off x="5332928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b="0" i="0" lang="en-US" sz="1786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 conditional GAN (cGAN) model processes the textual prompt and generates a photorealistic image of the corresponding skin rash.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Output Image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b="0" i="0" lang="en-US" sz="1786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generated skin rash image is displayed to the user, providing a visual representation of the described condition.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1" name="Google Shape;8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450" y="2344450"/>
            <a:ext cx="13284726" cy="471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89" name="Google Shape;8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7"/>
          <p:cNvSpPr/>
          <p:nvPr/>
        </p:nvSpPr>
        <p:spPr>
          <a:xfrm>
            <a:off x="218700" y="1020825"/>
            <a:ext cx="8925300" cy="11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3724"/>
              <a:buFont typeface="Poppins"/>
              <a:buNone/>
            </a:pPr>
            <a:r>
              <a:rPr b="1" i="0" lang="en-US" sz="3724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Implementation and Libraries Used</a:t>
            </a:r>
            <a:endParaRPr b="1" i="0" sz="3724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661987" y="2588895"/>
            <a:ext cx="3815477" cy="2012990"/>
          </a:xfrm>
          <a:prstGeom prst="roundRect">
            <a:avLst>
              <a:gd fmla="val 394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697425" y="2667150"/>
            <a:ext cx="37446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None/>
            </a:pPr>
            <a:r>
              <a:rPr b="1" lang="en-US" sz="1862" u="sng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Data Collection</a:t>
            </a:r>
            <a:endParaRPr sz="1862" u="sng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Beautifulsoup</a:t>
            </a: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 - </a:t>
            </a: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Scarping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selenium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4666525" y="2588900"/>
            <a:ext cx="3941400" cy="2013000"/>
          </a:xfrm>
          <a:prstGeom prst="roundRect">
            <a:avLst>
              <a:gd fmla="val 3947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4863227" y="2602124"/>
            <a:ext cx="23646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None/>
            </a:pPr>
            <a:r>
              <a:t/>
            </a:r>
            <a:endParaRPr b="0" i="0" sz="18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4764825" y="2793389"/>
            <a:ext cx="3744600" cy="140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2" u="sng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 	Frontend/ UI</a:t>
            </a:r>
            <a:endParaRPr b="1" sz="1862" u="sng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Streamlit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localtunnel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661975" y="4790950"/>
            <a:ext cx="3815400" cy="2461800"/>
          </a:xfrm>
          <a:prstGeom prst="roundRect">
            <a:avLst>
              <a:gd fmla="val 3431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858675" y="4987650"/>
            <a:ext cx="3422100" cy="5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None/>
            </a:pPr>
            <a:r>
              <a:t/>
            </a:r>
            <a:endParaRPr b="0" i="0" sz="18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7"/>
          <p:cNvSpPr/>
          <p:nvPr/>
        </p:nvSpPr>
        <p:spPr>
          <a:xfrm>
            <a:off x="760275" y="4987650"/>
            <a:ext cx="3618900" cy="22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None/>
            </a:pPr>
            <a:r>
              <a:rPr b="1" lang="en-US" sz="1862" u="sng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Model Training</a:t>
            </a:r>
            <a:endParaRPr sz="1862" u="sng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transformers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torch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PIL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diffusers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9" name="Google Shape;99;p7"/>
          <p:cNvSpPr/>
          <p:nvPr/>
        </p:nvSpPr>
        <p:spPr>
          <a:xfrm>
            <a:off x="4666525" y="4790950"/>
            <a:ext cx="3941400" cy="2461800"/>
          </a:xfrm>
          <a:prstGeom prst="roundRect">
            <a:avLst>
              <a:gd fmla="val 3431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7"/>
          <p:cNvSpPr/>
          <p:nvPr/>
        </p:nvSpPr>
        <p:spPr>
          <a:xfrm>
            <a:off x="4863225" y="4851500"/>
            <a:ext cx="2833500" cy="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None/>
            </a:pPr>
            <a:r>
              <a:t/>
            </a:r>
            <a:endParaRPr b="0" i="0" sz="1862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7"/>
          <p:cNvSpPr/>
          <p:nvPr/>
        </p:nvSpPr>
        <p:spPr>
          <a:xfrm>
            <a:off x="4741688" y="4851500"/>
            <a:ext cx="3941400" cy="17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9144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62" u="sng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Platform	</a:t>
            </a:r>
            <a:endParaRPr b="1" sz="1862" u="sng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Google Collab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46837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862"/>
              <a:buFont typeface="Poppins"/>
              <a:buChar char="●"/>
            </a:pPr>
            <a:r>
              <a:rPr lang="en-US" sz="1862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T4 GPU</a:t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2497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62">
              <a:solidFill>
                <a:srgbClr val="E5E0DF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8"/>
          <p:cNvSpPr/>
          <p:nvPr/>
        </p:nvSpPr>
        <p:spPr>
          <a:xfrm>
            <a:off x="793805" y="1147400"/>
            <a:ext cx="9271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4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65"/>
              <a:buFont typeface="Poppins"/>
              <a:buNone/>
            </a:pPr>
            <a:r>
              <a:rPr b="1" i="0" lang="en-US" sz="4465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Results and Evaluation</a:t>
            </a:r>
            <a:endParaRPr b="1" i="0" sz="446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749680" y="6057400"/>
            <a:ext cx="42090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Eczema on Fair Skin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793790" y="5630466"/>
            <a:ext cx="4120753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t/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8"/>
          <p:cNvSpPr/>
          <p:nvPr/>
        </p:nvSpPr>
        <p:spPr>
          <a:xfrm>
            <a:off x="5776075" y="6001825"/>
            <a:ext cx="34038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lang="en-US" sz="2233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Ringworm</a:t>
            </a:r>
            <a:r>
              <a:rPr b="0" i="0" lang="en-US" sz="2233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 on chest with  </a:t>
            </a:r>
            <a:r>
              <a:rPr lang="en-US" sz="2233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fair s</a:t>
            </a:r>
            <a:r>
              <a:rPr b="0" i="0" lang="en-US" sz="2233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kin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10737025" y="5914025"/>
            <a:ext cx="3279900" cy="105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lang="en-US" sz="2233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Dermatitis on neck with brown skin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8"/>
          <p:cNvPicPr preferRelativeResize="0"/>
          <p:nvPr/>
        </p:nvPicPr>
        <p:blipFill rotWithShape="1">
          <a:blip r:embed="rId3">
            <a:alphaModFix/>
          </a:blip>
          <a:srcRect b="2620" l="5419" r="0" t="-2620"/>
          <a:stretch/>
        </p:blipFill>
        <p:spPr>
          <a:xfrm>
            <a:off x="5541350" y="2085325"/>
            <a:ext cx="3744224" cy="3409025"/>
          </a:xfrm>
          <a:prstGeom prst="rect">
            <a:avLst/>
          </a:prstGeom>
          <a:solidFill>
            <a:srgbClr val="050505"/>
          </a:solidFill>
          <a:ln>
            <a:noFill/>
          </a:ln>
        </p:spPr>
      </p:pic>
      <p:pic>
        <p:nvPicPr>
          <p:cNvPr id="114" name="Google Shape;114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2175" y="2085312"/>
            <a:ext cx="3507700" cy="3507700"/>
          </a:xfrm>
          <a:prstGeom prst="rect">
            <a:avLst/>
          </a:prstGeom>
          <a:solidFill>
            <a:srgbClr val="19191A"/>
          </a:solidFill>
          <a:ln>
            <a:noFill/>
          </a:ln>
        </p:spPr>
      </p:pic>
      <p:pic>
        <p:nvPicPr>
          <p:cNvPr id="115" name="Google Shape;115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825" y="2130050"/>
            <a:ext cx="3554115" cy="3409025"/>
          </a:xfrm>
          <a:prstGeom prst="rect">
            <a:avLst/>
          </a:prstGeom>
          <a:solidFill>
            <a:srgbClr val="19191A"/>
          </a:solidFill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600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9"/>
          <p:cNvPicPr preferRelativeResize="0"/>
          <p:nvPr/>
        </p:nvPicPr>
        <p:blipFill rotWithShape="1">
          <a:blip r:embed="rId3">
            <a:alphaModFix/>
          </a:blip>
          <a:srcRect b="0" l="16666" r="16666" t="0"/>
          <a:stretch/>
        </p:blipFill>
        <p:spPr>
          <a:xfrm>
            <a:off x="9144000" y="0"/>
            <a:ext cx="5486397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9"/>
          <p:cNvSpPr/>
          <p:nvPr/>
        </p:nvSpPr>
        <p:spPr>
          <a:xfrm>
            <a:off x="793802" y="921075"/>
            <a:ext cx="8350200" cy="70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94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465"/>
              <a:buFont typeface="Poppins"/>
              <a:buNone/>
            </a:pPr>
            <a:r>
              <a:rPr b="1" i="0" lang="en-US" sz="4465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Analysis </a:t>
            </a:r>
            <a:r>
              <a:rPr b="1" lang="en-US" sz="4465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&amp;</a:t>
            </a:r>
            <a:r>
              <a:rPr b="1" i="0" lang="en-US" sz="4465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 Conclusions</a:t>
            </a:r>
            <a:endParaRPr b="1" i="0" sz="4465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9"/>
          <p:cNvSpPr/>
          <p:nvPr/>
        </p:nvSpPr>
        <p:spPr>
          <a:xfrm>
            <a:off x="793790" y="22251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9"/>
          <p:cNvSpPr/>
          <p:nvPr/>
        </p:nvSpPr>
        <p:spPr>
          <a:xfrm>
            <a:off x="999173" y="2310170"/>
            <a:ext cx="9941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79"/>
              <a:buFont typeface="Poppins"/>
              <a:buNone/>
            </a:pPr>
            <a:r>
              <a:rPr b="0" i="0" lang="en-US" sz="2679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0" i="0" sz="267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1530906" y="2225159"/>
            <a:ext cx="2927747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Accurate Representation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9"/>
          <p:cNvSpPr/>
          <p:nvPr/>
        </p:nvSpPr>
        <p:spPr>
          <a:xfrm>
            <a:off x="1530900" y="3069900"/>
            <a:ext cx="3312300" cy="2321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lang="en-US" sz="1786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With proper description in prompt, the images are generated more accurately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9"/>
          <p:cNvSpPr/>
          <p:nvPr/>
        </p:nvSpPr>
        <p:spPr>
          <a:xfrm>
            <a:off x="4685467" y="2225159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9"/>
          <p:cNvSpPr/>
          <p:nvPr/>
        </p:nvSpPr>
        <p:spPr>
          <a:xfrm>
            <a:off x="4843224" y="2310170"/>
            <a:ext cx="194667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79"/>
              <a:buFont typeface="Poppins"/>
              <a:buNone/>
            </a:pPr>
            <a:r>
              <a:rPr b="0" i="0" lang="en-US" sz="2679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0" i="0" sz="267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9"/>
          <p:cNvSpPr/>
          <p:nvPr/>
        </p:nvSpPr>
        <p:spPr>
          <a:xfrm>
            <a:off x="5422583" y="2225159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b="0" i="0" lang="en-US" sz="2233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Diverse Skin Tones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9"/>
          <p:cNvSpPr/>
          <p:nvPr/>
        </p:nvSpPr>
        <p:spPr>
          <a:xfrm>
            <a:off x="5422574" y="2715575"/>
            <a:ext cx="3476400" cy="25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b="0" i="0" lang="en-US" sz="1786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system demonstrates the ability to generate realistic skin rashes across a wide range of skin tones, addressing the need for inclusive medical imagery.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9"/>
          <p:cNvSpPr/>
          <p:nvPr/>
        </p:nvSpPr>
        <p:spPr>
          <a:xfrm>
            <a:off x="793790" y="5729288"/>
            <a:ext cx="510302" cy="510302"/>
          </a:xfrm>
          <a:prstGeom prst="roundRect">
            <a:avLst>
              <a:gd fmla="val 18669" name="adj"/>
            </a:avLst>
          </a:prstGeom>
          <a:solidFill>
            <a:srgbClr val="3D3D42"/>
          </a:solidFill>
          <a:ln cap="flat" cmpd="sng" w="9525">
            <a:solidFill>
              <a:srgbClr val="5656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9"/>
          <p:cNvSpPr/>
          <p:nvPr/>
        </p:nvSpPr>
        <p:spPr>
          <a:xfrm>
            <a:off x="949404" y="5814298"/>
            <a:ext cx="199072" cy="340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679"/>
              <a:buFont typeface="Poppins"/>
              <a:buNone/>
            </a:pPr>
            <a:r>
              <a:rPr b="0" i="0" lang="en-US" sz="2679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0" i="0" sz="2679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9"/>
          <p:cNvSpPr/>
          <p:nvPr/>
        </p:nvSpPr>
        <p:spPr>
          <a:xfrm>
            <a:off x="1672573" y="5729300"/>
            <a:ext cx="42663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88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233"/>
              <a:buFont typeface="Poppins"/>
              <a:buNone/>
            </a:pPr>
            <a:r>
              <a:rPr lang="en-US" sz="2233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Inference steps</a:t>
            </a:r>
            <a:endParaRPr b="0" i="0" sz="2233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9"/>
          <p:cNvSpPr/>
          <p:nvPr/>
        </p:nvSpPr>
        <p:spPr>
          <a:xfrm>
            <a:off x="1530906" y="6219706"/>
            <a:ext cx="6819305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22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786"/>
              <a:buFont typeface="Roboto"/>
              <a:buNone/>
            </a:pPr>
            <a:r>
              <a:rPr lang="en-US" sz="1786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the generated images vary with inference steps.</a:t>
            </a:r>
            <a:br>
              <a:rPr lang="en-US" sz="1786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-US" sz="1786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At times with less number of steps the image generated is more accurate than with more steps.</a:t>
            </a:r>
            <a:endParaRPr b="0" i="0" sz="1786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9191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5050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44" name="Google Shape;14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0"/>
          <p:cNvSpPr/>
          <p:nvPr/>
        </p:nvSpPr>
        <p:spPr>
          <a:xfrm>
            <a:off x="6203871" y="564833"/>
            <a:ext cx="7709059" cy="1281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5037"/>
              </a:lnSpc>
              <a:spcBef>
                <a:spcPts val="0"/>
              </a:spcBef>
              <a:spcAft>
                <a:spcPts val="0"/>
              </a:spcAft>
              <a:buClr>
                <a:srgbClr val="F2F2F3"/>
              </a:buClr>
              <a:buSzPts val="4034"/>
              <a:buFont typeface="Poppins"/>
              <a:buNone/>
            </a:pPr>
            <a:r>
              <a:rPr b="1" i="0" lang="en-US" sz="4034" u="none" cap="none" strike="noStrike">
                <a:solidFill>
                  <a:srgbClr val="F2F2F3"/>
                </a:solidFill>
                <a:latin typeface="Poppins"/>
                <a:ea typeface="Poppins"/>
                <a:cs typeface="Poppins"/>
                <a:sym typeface="Poppins"/>
              </a:rPr>
              <a:t>Future Directions and Limitations</a:t>
            </a:r>
            <a:endParaRPr b="1" i="0" sz="4034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preencoded.png" id="146" name="Google Shape;14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3871" y="2153364"/>
            <a:ext cx="1024890" cy="183713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0"/>
          <p:cNvSpPr/>
          <p:nvPr/>
        </p:nvSpPr>
        <p:spPr>
          <a:xfrm>
            <a:off x="7536180" y="2358271"/>
            <a:ext cx="2562463" cy="3202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18"/>
              <a:buFont typeface="Poppins"/>
              <a:buNone/>
            </a:pPr>
            <a:r>
              <a:rPr b="1" i="0" lang="en-US" sz="201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Expand Dataset</a:t>
            </a:r>
            <a:endParaRPr b="1" i="0" sz="20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0"/>
          <p:cNvSpPr/>
          <p:nvPr/>
        </p:nvSpPr>
        <p:spPr>
          <a:xfrm>
            <a:off x="7536180" y="2801541"/>
            <a:ext cx="6376749" cy="984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3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14"/>
              <a:buFont typeface="Roboto"/>
              <a:buNone/>
            </a:pPr>
            <a:r>
              <a:rPr b="0" i="0" lang="en-US" sz="1614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Collect a larger and more diverse dataset of skin rash images and textual descriptions to further improve the model's performance and generalization.</a:t>
            </a:r>
            <a:endParaRPr b="0" i="0" sz="161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49" name="Google Shape;149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03871" y="3990499"/>
            <a:ext cx="1024890" cy="1837134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0"/>
          <p:cNvSpPr/>
          <p:nvPr/>
        </p:nvSpPr>
        <p:spPr>
          <a:xfrm>
            <a:off x="7536173" y="4195400"/>
            <a:ext cx="5548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18"/>
              <a:buFont typeface="Poppins"/>
              <a:buNone/>
            </a:pPr>
            <a:r>
              <a:rPr b="1" i="0" lang="en-US" sz="201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Incorporate Interactive Features</a:t>
            </a:r>
            <a:endParaRPr b="1" i="0" sz="20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0"/>
          <p:cNvSpPr/>
          <p:nvPr/>
        </p:nvSpPr>
        <p:spPr>
          <a:xfrm>
            <a:off x="7536180" y="4638675"/>
            <a:ext cx="6376749" cy="984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3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14"/>
              <a:buFont typeface="Roboto"/>
              <a:buNone/>
            </a:pPr>
            <a:r>
              <a:rPr b="0" i="0" lang="en-US" sz="1614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Develop an interactive interface that allows users to fine-tune the generated images by adjusting the textual prompts or providing additional input.</a:t>
            </a:r>
            <a:endParaRPr b="0" i="0" sz="161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preencoded.png" id="152" name="Google Shape;152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03871" y="5827633"/>
            <a:ext cx="1024890" cy="1837134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0"/>
          <p:cNvSpPr/>
          <p:nvPr/>
        </p:nvSpPr>
        <p:spPr>
          <a:xfrm>
            <a:off x="7536173" y="6032550"/>
            <a:ext cx="52227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24975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2018"/>
              <a:buFont typeface="Poppins"/>
              <a:buNone/>
            </a:pPr>
            <a:r>
              <a:rPr b="1" i="0" lang="en-US" sz="2018" u="none" cap="none" strike="noStrike">
                <a:solidFill>
                  <a:srgbClr val="E5E0DF"/>
                </a:solidFill>
                <a:latin typeface="Poppins"/>
                <a:ea typeface="Poppins"/>
                <a:cs typeface="Poppins"/>
                <a:sym typeface="Poppins"/>
              </a:rPr>
              <a:t>Explore Medical Applications</a:t>
            </a:r>
            <a:endParaRPr b="1" i="0" sz="2018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0"/>
          <p:cNvSpPr/>
          <p:nvPr/>
        </p:nvSpPr>
        <p:spPr>
          <a:xfrm>
            <a:off x="7536180" y="6475809"/>
            <a:ext cx="6376749" cy="9840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60037"/>
              </a:lnSpc>
              <a:spcBef>
                <a:spcPts val="0"/>
              </a:spcBef>
              <a:spcAft>
                <a:spcPts val="0"/>
              </a:spcAft>
              <a:buClr>
                <a:srgbClr val="E5E0DF"/>
              </a:buClr>
              <a:buSzPts val="1614"/>
              <a:buFont typeface="Roboto"/>
              <a:buNone/>
            </a:pPr>
            <a:r>
              <a:rPr b="0" i="0" lang="en-US" sz="1614" u="none" cap="none" strike="noStrike">
                <a:solidFill>
                  <a:srgbClr val="E5E0DF"/>
                </a:solidFill>
                <a:latin typeface="Roboto"/>
                <a:ea typeface="Roboto"/>
                <a:cs typeface="Roboto"/>
                <a:sym typeface="Roboto"/>
              </a:rPr>
              <a:t>Investigate the use of the generated images in medical diagnosis, treatment planning, and educational resources for healthcare professionals.</a:t>
            </a:r>
            <a:endParaRPr b="0" i="0" sz="1614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